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9144000"/>
  <p:notesSz cx="6858000" cy="9144000"/>
  <p:embeddedFontLst>
    <p:embeddedFont>
      <p:font typeface="Calibri"/>
      <p:regular r:id="rId18"/>
      <p:bold r:id="rId19"/>
      <p:italic r:id="rId20"/>
      <p:boldItalic r:id="rId21"/>
    </p:embeddedFont>
    <p:embeddedFont>
      <p:font typeface="Questrial"/>
      <p:regular r:id="rId22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33088E4-D762-42B5-9A82-795BC02F7E4D}">
  <a:tblStyle styleId="{D33088E4-D762-42B5-9A82-795BC02F7E4D}" styleName="Table_0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44981E40-053B-4D84-8CF3-A91CCE42C0E9}" styleName="Table_1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libri-italic.fntdata"/><Relationship Id="rId11" Type="http://schemas.openxmlformats.org/officeDocument/2006/relationships/slide" Target="slides/slide5.xml"/><Relationship Id="rId22" Type="http://schemas.openxmlformats.org/officeDocument/2006/relationships/font" Target="fonts/Questrial-regular.fntdata"/><Relationship Id="rId10" Type="http://schemas.openxmlformats.org/officeDocument/2006/relationships/slide" Target="slides/slide4.xml"/><Relationship Id="rId21" Type="http://schemas.openxmlformats.org/officeDocument/2006/relationships/font" Target="fonts/Calibri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Calibri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Calibri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" name="Shape 3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1" type="ftr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jpg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jpg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jpg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mpus Aerial 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idx="1" type="body"/>
          </p:nvPr>
        </p:nvSpPr>
        <p:spPr>
          <a:xfrm>
            <a:off x="123825" y="1364341"/>
            <a:ext cx="5776200" cy="20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="1" sz="3200"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2" type="body"/>
          </p:nvPr>
        </p:nvSpPr>
        <p:spPr>
          <a:xfrm>
            <a:off x="115888" y="4898570"/>
            <a:ext cx="578429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3" type="body"/>
          </p:nvPr>
        </p:nvSpPr>
        <p:spPr>
          <a:xfrm>
            <a:off x="123825" y="3512457"/>
            <a:ext cx="57762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aseline="0" i="1" sz="24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Shape 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3"/>
            <a:ext cx="9144000" cy="5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99" cy="8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idx="11" type="ftr"/>
          </p:nvPr>
        </p:nvSpPr>
        <p:spPr>
          <a:xfrm>
            <a:off x="6047030" y="6520371"/>
            <a:ext cx="2938199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1" sz="2000"/>
            </a:lvl1pPr>
            <a:lvl2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 sz="1400"/>
            </a:lvl1pPr>
            <a:lvl2pPr indent="0" marL="457200" rtl="0">
              <a:spcBef>
                <a:spcPts val="0"/>
              </a:spcBef>
              <a:buFont typeface="Calibri"/>
              <a:buNone/>
              <a:defRPr sz="1200"/>
            </a:lvl2pPr>
            <a:lvl3pPr indent="0" marL="914400" rtl="0">
              <a:spcBef>
                <a:spcPts val="0"/>
              </a:spcBef>
              <a:buFont typeface="Calibri"/>
              <a:buNone/>
              <a:defRPr sz="1000"/>
            </a:lvl3pPr>
            <a:lvl4pPr indent="0" marL="1371600" rtl="0">
              <a:spcBef>
                <a:spcPts val="0"/>
              </a:spcBef>
              <a:buFont typeface="Calibri"/>
              <a:buNone/>
              <a:defRPr sz="900"/>
            </a:lvl4pPr>
            <a:lvl5pPr indent="0" marL="1828800" rtl="0">
              <a:spcBef>
                <a:spcPts val="0"/>
              </a:spcBef>
              <a:buFont typeface="Calibri"/>
              <a:buNone/>
              <a:defRPr sz="900"/>
            </a:lvl5pPr>
            <a:lvl6pPr indent="0" marL="2286000" rtl="0">
              <a:spcBef>
                <a:spcPts val="0"/>
              </a:spcBef>
              <a:buFont typeface="Calibri"/>
              <a:buNone/>
              <a:defRPr sz="900"/>
            </a:lvl6pPr>
            <a:lvl7pPr indent="0" marL="2743200" rtl="0">
              <a:spcBef>
                <a:spcPts val="0"/>
              </a:spcBef>
              <a:buFont typeface="Calibri"/>
              <a:buNone/>
              <a:defRPr sz="900"/>
            </a:lvl7pPr>
            <a:lvl8pPr indent="0" marL="3200400" rtl="0">
              <a:spcBef>
                <a:spcPts val="0"/>
              </a:spcBef>
              <a:buFont typeface="Calibri"/>
              <a:buNone/>
              <a:defRPr sz="900"/>
            </a:lvl8pPr>
            <a:lvl9pPr indent="0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1" sz="2000"/>
            </a:lvl1pPr>
            <a:lvl2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/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 sz="1400"/>
            </a:lvl1pPr>
            <a:lvl2pPr indent="0" marL="457200" rtl="0">
              <a:spcBef>
                <a:spcPts val="0"/>
              </a:spcBef>
              <a:buFont typeface="Calibri"/>
              <a:buNone/>
              <a:defRPr sz="1200"/>
            </a:lvl2pPr>
            <a:lvl3pPr indent="0" marL="914400" rtl="0">
              <a:spcBef>
                <a:spcPts val="0"/>
              </a:spcBef>
              <a:buFont typeface="Calibri"/>
              <a:buNone/>
              <a:defRPr sz="1000"/>
            </a:lvl3pPr>
            <a:lvl4pPr indent="0" marL="1371600" rtl="0">
              <a:spcBef>
                <a:spcPts val="0"/>
              </a:spcBef>
              <a:buFont typeface="Calibri"/>
              <a:buNone/>
              <a:defRPr sz="900"/>
            </a:lvl4pPr>
            <a:lvl5pPr indent="0" marL="1828800" rtl="0">
              <a:spcBef>
                <a:spcPts val="0"/>
              </a:spcBef>
              <a:buFont typeface="Calibri"/>
              <a:buNone/>
              <a:defRPr sz="900"/>
            </a:lvl5pPr>
            <a:lvl6pPr indent="0" marL="2286000" rtl="0">
              <a:spcBef>
                <a:spcPts val="0"/>
              </a:spcBef>
              <a:buFont typeface="Calibri"/>
              <a:buNone/>
              <a:defRPr sz="900"/>
            </a:lvl6pPr>
            <a:lvl7pPr indent="0" marL="2743200" rtl="0">
              <a:spcBef>
                <a:spcPts val="0"/>
              </a:spcBef>
              <a:buFont typeface="Calibri"/>
              <a:buNone/>
              <a:defRPr sz="900"/>
            </a:lvl7pPr>
            <a:lvl8pPr indent="0" marL="3200400" rtl="0">
              <a:spcBef>
                <a:spcPts val="0"/>
              </a:spcBef>
              <a:buFont typeface="Calibri"/>
              <a:buNone/>
              <a:defRPr sz="900"/>
            </a:lvl8pPr>
            <a:lvl9pPr indent="0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119" name="Shape 11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131" name="Shape 131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132" name="Shape 132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 b="1" sz="4000" cap="none"/>
            </a:lvl1pPr>
            <a:lvl2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45720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91440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137160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182880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baseline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baseline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baseline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bbio Center Skyline 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idx="1" type="body"/>
          </p:nvPr>
        </p:nvSpPr>
        <p:spPr>
          <a:xfrm>
            <a:off x="123825" y="1364341"/>
            <a:ext cx="5776200" cy="20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="1" sz="3200"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115888" y="4898570"/>
            <a:ext cx="578429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3" type="body"/>
          </p:nvPr>
        </p:nvSpPr>
        <p:spPr>
          <a:xfrm>
            <a:off x="123825" y="3512457"/>
            <a:ext cx="57762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aseline="0" i="1" sz="24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" name="Shape 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3"/>
            <a:ext cx="9144000" cy="5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99" cy="8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idx="11" type="ftr"/>
          </p:nvPr>
        </p:nvSpPr>
        <p:spPr>
          <a:xfrm>
            <a:off x="6047030" y="6520371"/>
            <a:ext cx="2938199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dwin A Stevens Hall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idx="1" type="body"/>
          </p:nvPr>
        </p:nvSpPr>
        <p:spPr>
          <a:xfrm>
            <a:off x="123825" y="1364341"/>
            <a:ext cx="5776200" cy="20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="1" sz="3200"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115888" y="4898570"/>
            <a:ext cx="578429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3" type="body"/>
          </p:nvPr>
        </p:nvSpPr>
        <p:spPr>
          <a:xfrm>
            <a:off x="123825" y="3512457"/>
            <a:ext cx="57762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aseline="0" i="1" sz="24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3" name="Shape 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3"/>
            <a:ext cx="9144000" cy="5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99" cy="8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idx="11" type="ftr"/>
          </p:nvPr>
        </p:nvSpPr>
        <p:spPr>
          <a:xfrm>
            <a:off x="6047030" y="6520371"/>
            <a:ext cx="2938199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mpus Aerial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idx="1" type="body"/>
          </p:nvPr>
        </p:nvSpPr>
        <p:spPr>
          <a:xfrm>
            <a:off x="123825" y="1364341"/>
            <a:ext cx="5776200" cy="20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="1" sz="3200"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115888" y="4898570"/>
            <a:ext cx="578429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3" type="body"/>
          </p:nvPr>
        </p:nvSpPr>
        <p:spPr>
          <a:xfrm>
            <a:off x="123825" y="3512457"/>
            <a:ext cx="57762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aseline="0" i="1" sz="24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" name="Shape 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3"/>
            <a:ext cx="9144000" cy="5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99" cy="8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/>
          <p:nvPr>
            <p:ph idx="11" type="ftr"/>
          </p:nvPr>
        </p:nvSpPr>
        <p:spPr>
          <a:xfrm>
            <a:off x="6047030" y="6520371"/>
            <a:ext cx="2938199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mpus Aerial 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>
            <p:ph idx="1" type="body"/>
          </p:nvPr>
        </p:nvSpPr>
        <p:spPr>
          <a:xfrm>
            <a:off x="123825" y="1364341"/>
            <a:ext cx="5776200" cy="20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="1" sz="3200"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115888" y="4898570"/>
            <a:ext cx="578429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3" type="body"/>
          </p:nvPr>
        </p:nvSpPr>
        <p:spPr>
          <a:xfrm>
            <a:off x="123825" y="3512457"/>
            <a:ext cx="57762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aseline="0" i="1" sz="24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3"/>
            <a:ext cx="9144000" cy="5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99" cy="8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>
            <p:ph idx="11" type="ftr"/>
          </p:nvPr>
        </p:nvSpPr>
        <p:spPr>
          <a:xfrm>
            <a:off x="6047030" y="6520371"/>
            <a:ext cx="2938199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mpus Aerial 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>
            <p:ph idx="1" type="body"/>
          </p:nvPr>
        </p:nvSpPr>
        <p:spPr>
          <a:xfrm>
            <a:off x="123825" y="1364341"/>
            <a:ext cx="5776200" cy="20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="1" sz="3200"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115888" y="4898570"/>
            <a:ext cx="578429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body"/>
          </p:nvPr>
        </p:nvSpPr>
        <p:spPr>
          <a:xfrm>
            <a:off x="123825" y="3512457"/>
            <a:ext cx="57762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aseline="0" i="1" sz="24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3"/>
            <a:ext cx="9144000" cy="5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99" cy="8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idx="11" type="ftr"/>
          </p:nvPr>
        </p:nvSpPr>
        <p:spPr>
          <a:xfrm>
            <a:off x="6047030" y="6520371"/>
            <a:ext cx="2938199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bstra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3"/>
            <a:ext cx="9144000" cy="5852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idx="1" type="body"/>
          </p:nvPr>
        </p:nvSpPr>
        <p:spPr>
          <a:xfrm>
            <a:off x="123825" y="1364340"/>
            <a:ext cx="6284100" cy="271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="1" sz="3200"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123826" y="4209142"/>
            <a:ext cx="5014199" cy="190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baseline="0" i="1" sz="22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99" cy="8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idx="3" type="body"/>
          </p:nvPr>
        </p:nvSpPr>
        <p:spPr>
          <a:xfrm>
            <a:off x="5275942" y="4209142"/>
            <a:ext cx="3708299" cy="190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r">
              <a:spcBef>
                <a:spcPts val="0"/>
              </a:spcBef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6047030" y="6520371"/>
            <a:ext cx="2938199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1" type="ftr"/>
          </p:nvPr>
        </p:nvSpPr>
        <p:spPr>
          <a:xfrm>
            <a:off x="6047030" y="6520371"/>
            <a:ext cx="2938199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45720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91440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137160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1828800" marR="0" rtl="0" algn="ctr">
              <a:spcBef>
                <a:spcPts val="0"/>
              </a:spcBef>
              <a:spcAft>
                <a:spcPts val="0"/>
              </a:spcAft>
              <a:defRPr b="0" baseline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b="0" baseline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b="0" baseline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b="0" baseline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jpg"/><Relationship Id="rId4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Relationship Id="rId4" Type="http://schemas.openxmlformats.org/officeDocument/2006/relationships/image" Target="../media/image09.png"/><Relationship Id="rId5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jp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jp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123837" y="1571616"/>
            <a:ext cx="5776200" cy="20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Governor’s Island Proposal</a:t>
            </a:r>
          </a:p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119788" y="2181704"/>
            <a:ext cx="578429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BT-353 Project Management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50" y="2996025"/>
            <a:ext cx="4058373" cy="270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514599" cy="11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0" y="1371600"/>
            <a:ext cx="9144000" cy="76199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5105400" y="4038600"/>
            <a:ext cx="23622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 photo layout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3124200" y="365125"/>
            <a:ext cx="556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SzPct val="25000"/>
              <a:buFont typeface="Calibri"/>
              <a:buNone/>
            </a:pPr>
            <a:r>
              <a:rPr b="1" i="1" lang="en-US" sz="4000">
                <a:solidFill>
                  <a:srgbClr val="8C2633"/>
                </a:solidFill>
                <a:latin typeface="Calibri"/>
                <a:ea typeface="Calibri"/>
                <a:cs typeface="Calibri"/>
                <a:sym typeface="Calibri"/>
              </a:rPr>
              <a:t>Major Milestones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Font typeface="Calibri"/>
              <a:buNone/>
            </a:pPr>
            <a:r>
              <a:t/>
            </a:r>
            <a:endParaRPr b="1" i="1" sz="4000">
              <a:solidFill>
                <a:srgbClr val="8C26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321500" y="2166900"/>
            <a:ext cx="7060800" cy="403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Proposal Submission - </a:t>
            </a:r>
            <a:r>
              <a:rPr i="1" lang="en-US" sz="1800">
                <a:solidFill>
                  <a:schemeClr val="dk1"/>
                </a:solidFill>
              </a:rPr>
              <a:t>September 22, 2015</a:t>
            </a: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Finalize Finances - </a:t>
            </a:r>
            <a:r>
              <a:rPr i="1" lang="en-US" sz="1800">
                <a:solidFill>
                  <a:schemeClr val="dk1"/>
                </a:solidFill>
              </a:rPr>
              <a:t>October 13, 2015</a:t>
            </a: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Design Completion - </a:t>
            </a:r>
            <a:r>
              <a:rPr i="1" lang="en-US" sz="1800">
                <a:solidFill>
                  <a:schemeClr val="dk1"/>
                </a:solidFill>
              </a:rPr>
              <a:t>December 10, 2015</a:t>
            </a: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Community Presentation - </a:t>
            </a:r>
            <a:r>
              <a:rPr i="1" lang="en-US" sz="1800">
                <a:solidFill>
                  <a:schemeClr val="dk1"/>
                </a:solidFill>
              </a:rPr>
              <a:t>December 15, 2015</a:t>
            </a: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Groundbreaking - </a:t>
            </a:r>
            <a:r>
              <a:rPr i="1" lang="en-US" sz="1800">
                <a:solidFill>
                  <a:schemeClr val="dk1"/>
                </a:solidFill>
              </a:rPr>
              <a:t>March 1, 2016</a:t>
            </a: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Initial Inspections - </a:t>
            </a:r>
            <a:r>
              <a:rPr i="1" lang="en-US" sz="1800">
                <a:solidFill>
                  <a:schemeClr val="dk1"/>
                </a:solidFill>
              </a:rPr>
              <a:t>March 30, 2016</a:t>
            </a: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i="1" lang="en-US" sz="1800">
                <a:solidFill>
                  <a:schemeClr val="dk1"/>
                </a:solidFill>
              </a:rPr>
              <a:t>Foundation Complete - July 1, 2016</a:t>
            </a: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i="1" lang="en-US" sz="1800">
                <a:solidFill>
                  <a:schemeClr val="dk1"/>
                </a:solidFill>
              </a:rPr>
              <a:t>External Building Construction Complete - August 1, 2017</a:t>
            </a: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i="1" lang="en-US" sz="1800">
                <a:solidFill>
                  <a:schemeClr val="dk1"/>
                </a:solidFill>
              </a:rPr>
              <a:t>Build &amp; Landscape Completion - October 1, 2017</a:t>
            </a: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i="1" lang="en-US" sz="1800">
                <a:solidFill>
                  <a:schemeClr val="dk1"/>
                </a:solidFill>
              </a:rPr>
              <a:t>Final Inspections - October 2 - 14, 2017</a:t>
            </a: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i="1" lang="en-US" sz="1800">
                <a:solidFill>
                  <a:schemeClr val="dk1"/>
                </a:solidFill>
              </a:rPr>
              <a:t>Ribbon Cutting &amp; Stakeholder Tour - October 15,2017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514599" cy="11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0" y="1371600"/>
            <a:ext cx="9144000" cy="76199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3124200" y="365125"/>
            <a:ext cx="556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SzPct val="25000"/>
              <a:buFont typeface="Calibri"/>
              <a:buNone/>
            </a:pPr>
            <a:r>
              <a:rPr b="1" i="1" lang="en-US" sz="4000">
                <a:solidFill>
                  <a:srgbClr val="8C2633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Font typeface="Calibri"/>
              <a:buNone/>
            </a:pPr>
            <a:r>
              <a:t/>
            </a:r>
            <a:endParaRPr b="1" i="1" sz="4000">
              <a:solidFill>
                <a:srgbClr val="8C26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2390250" y="2874750"/>
            <a:ext cx="4363499" cy="20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600"/>
              <a:t>Any Questions?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514599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0" y="1371600"/>
            <a:ext cx="9144000" cy="76199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3124200" y="365125"/>
            <a:ext cx="5562600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SzPct val="25000"/>
              <a:buFont typeface="Calibri"/>
              <a:buNone/>
            </a:pPr>
            <a:r>
              <a:rPr b="1" i="1" lang="en-US" sz="4000">
                <a:solidFill>
                  <a:srgbClr val="8C2633"/>
                </a:solidFill>
                <a:latin typeface="Calibri"/>
                <a:ea typeface="Calibri"/>
                <a:cs typeface="Calibri"/>
                <a:sym typeface="Calibri"/>
              </a:rPr>
              <a:t>Project Team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Font typeface="Calibri"/>
              <a:buNone/>
            </a:pPr>
            <a:r>
              <a:t/>
            </a:r>
            <a:endParaRPr b="1" i="1" sz="4000">
              <a:solidFill>
                <a:srgbClr val="8C26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52400" y="1952150"/>
            <a:ext cx="6443700" cy="3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4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</a:rPr>
              <a:t>Project Manager:</a:t>
            </a:r>
            <a:r>
              <a:rPr lang="en-US" sz="2400">
                <a:solidFill>
                  <a:schemeClr val="dk1"/>
                </a:solidFill>
              </a:rPr>
              <a:t> Patrick Murray</a:t>
            </a:r>
          </a:p>
          <a:p>
            <a:pPr indent="-254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</a:rPr>
              <a:t>Communications Manager:</a:t>
            </a:r>
            <a:r>
              <a:rPr lang="en-US" sz="2400">
                <a:solidFill>
                  <a:schemeClr val="dk1"/>
                </a:solidFill>
              </a:rPr>
              <a:t> Katie Prescott</a:t>
            </a:r>
          </a:p>
          <a:p>
            <a:pPr indent="-254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</a:rPr>
              <a:t>Logistics Advisor:</a:t>
            </a:r>
            <a:r>
              <a:rPr lang="en-US" sz="2400">
                <a:solidFill>
                  <a:schemeClr val="dk1"/>
                </a:solidFill>
              </a:rPr>
              <a:t> Conor Manning</a:t>
            </a:r>
          </a:p>
          <a:p>
            <a:pPr indent="-254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</a:rPr>
              <a:t>Lead Designer:</a:t>
            </a:r>
            <a:r>
              <a:rPr lang="en-US" sz="2400">
                <a:solidFill>
                  <a:schemeClr val="dk1"/>
                </a:solidFill>
              </a:rPr>
              <a:t> Nicholas Tang-Mifsud</a:t>
            </a:r>
          </a:p>
          <a:p>
            <a:pPr indent="-254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</a:rPr>
              <a:t>Financial Advisor:</a:t>
            </a:r>
            <a:r>
              <a:rPr lang="en-US" sz="2400">
                <a:solidFill>
                  <a:schemeClr val="dk1"/>
                </a:solidFill>
              </a:rPr>
              <a:t> Jason Pagoulatos</a:t>
            </a:r>
          </a:p>
          <a:p>
            <a:pPr indent="-254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</a:rPr>
              <a:t>Insurance Consultant:</a:t>
            </a:r>
            <a:r>
              <a:rPr lang="en-US" sz="2400">
                <a:solidFill>
                  <a:schemeClr val="dk1"/>
                </a:solidFill>
              </a:rPr>
              <a:t> Jonathan Schwarz</a:t>
            </a:r>
          </a:p>
          <a:p>
            <a:pPr indent="-254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</a:rPr>
              <a:t>Chief Engineer:</a:t>
            </a:r>
            <a:r>
              <a:rPr lang="en-US" sz="2400">
                <a:solidFill>
                  <a:schemeClr val="dk1"/>
                </a:solidFill>
              </a:rPr>
              <a:t> Chris Cosgrove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514599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0" y="1371600"/>
            <a:ext cx="9144000" cy="76199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3124200" y="365125"/>
            <a:ext cx="5562600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SzPct val="25000"/>
              <a:buFont typeface="Calibri"/>
              <a:buNone/>
            </a:pPr>
            <a:r>
              <a:rPr b="1" i="1" lang="en-US" sz="4000">
                <a:solidFill>
                  <a:srgbClr val="8C2633"/>
                </a:solidFill>
                <a:latin typeface="Calibri"/>
                <a:ea typeface="Calibri"/>
                <a:cs typeface="Calibri"/>
                <a:sym typeface="Calibri"/>
              </a:rPr>
              <a:t>Executive Summary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Font typeface="Calibri"/>
              <a:buNone/>
            </a:pPr>
            <a:r>
              <a:t/>
            </a:r>
            <a:endParaRPr b="1" i="1" sz="4000">
              <a:solidFill>
                <a:srgbClr val="8C26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152400" y="1957000"/>
            <a:ext cx="7026600" cy="366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Won Managment Consultants, Hoboken, NJ</a:t>
            </a:r>
          </a:p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Founded in 1938 by the Won brothers</a:t>
            </a:r>
          </a:p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Ubiquitous in numerous sectors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>
                <a:solidFill>
                  <a:schemeClr val="dk1"/>
                </a:solidFill>
              </a:rPr>
              <a:t>Government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>
                <a:solidFill>
                  <a:schemeClr val="dk1"/>
                </a:solidFill>
              </a:rPr>
              <a:t>Finance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>
                <a:solidFill>
                  <a:schemeClr val="dk1"/>
                </a:solidFill>
              </a:rPr>
              <a:t>Engineering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>
                <a:solidFill>
                  <a:schemeClr val="dk1"/>
                </a:solidFill>
              </a:rPr>
              <a:t>Technology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6400800" y="2362200"/>
            <a:ext cx="23622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 photo layout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487" y="3828125"/>
            <a:ext cx="5358525" cy="185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514599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0" y="1371600"/>
            <a:ext cx="9144000" cy="76199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609600" y="1905000"/>
            <a:ext cx="23622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 photo layout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3124200" y="365125"/>
            <a:ext cx="5562600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SzPct val="25000"/>
              <a:buFont typeface="Calibri"/>
              <a:buNone/>
            </a:pPr>
            <a:r>
              <a:rPr b="1" i="1" lang="en-US" sz="4000">
                <a:solidFill>
                  <a:srgbClr val="8C2633"/>
                </a:solidFill>
                <a:latin typeface="Calibri"/>
                <a:ea typeface="Calibri"/>
                <a:cs typeface="Calibri"/>
                <a:sym typeface="Calibri"/>
              </a:rPr>
              <a:t>Professional Experience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Font typeface="Calibri"/>
              <a:buNone/>
            </a:pPr>
            <a:r>
              <a:t/>
            </a:r>
            <a:endParaRPr b="1" i="1" sz="4000">
              <a:solidFill>
                <a:srgbClr val="8C26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152400" y="2728075"/>
            <a:ext cx="3656699" cy="22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Citi Field</a:t>
            </a:r>
          </a:p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Yankee Stadium</a:t>
            </a:r>
          </a:p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The High Line</a:t>
            </a:r>
          </a:p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Brooklyn Bridge Park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250" y="1504050"/>
            <a:ext cx="3712825" cy="245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5">
            <a:alphaModFix/>
          </a:blip>
          <a:srcRect b="0" l="15110" r="0" t="0"/>
          <a:stretch/>
        </p:blipFill>
        <p:spPr>
          <a:xfrm>
            <a:off x="5014249" y="4020050"/>
            <a:ext cx="3712825" cy="2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514599" cy="11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0" y="1371600"/>
            <a:ext cx="9144000" cy="76199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105400" y="4038600"/>
            <a:ext cx="23622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 photo layout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3124200" y="365125"/>
            <a:ext cx="556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SzPct val="25000"/>
              <a:buFont typeface="Calibri"/>
              <a:buNone/>
            </a:pPr>
            <a:r>
              <a:rPr b="1" i="1" lang="en-US" sz="4000">
                <a:solidFill>
                  <a:srgbClr val="8C2633"/>
                </a:solidFill>
                <a:latin typeface="Calibri"/>
                <a:ea typeface="Calibri"/>
                <a:cs typeface="Calibri"/>
                <a:sym typeface="Calibri"/>
              </a:rPr>
              <a:t>Site Analysis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Font typeface="Calibri"/>
              <a:buNone/>
            </a:pPr>
            <a:r>
              <a:t/>
            </a:r>
            <a:endParaRPr b="1" i="1" sz="4000">
              <a:solidFill>
                <a:srgbClr val="8C26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Font typeface="Calibri"/>
              <a:buNone/>
            </a:pPr>
            <a:r>
              <a:t/>
            </a:r>
            <a:endParaRPr b="1" i="1" sz="4000">
              <a:solidFill>
                <a:srgbClr val="8C26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5346025" y="2329950"/>
            <a:ext cx="3573900" cy="296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400"/>
              <a:t>172 acres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400"/>
              <a:t>800 yards from Manhattan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400"/>
              <a:t>400 yards from Brooklyn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400"/>
              <a:t>Accessible by ferry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7" y="1720725"/>
            <a:ext cx="4950327" cy="463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514599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0" y="1371600"/>
            <a:ext cx="9144000" cy="76199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3124200" y="365125"/>
            <a:ext cx="5562600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SzPct val="25000"/>
              <a:buFont typeface="Calibri"/>
              <a:buNone/>
            </a:pPr>
            <a:r>
              <a:rPr b="1" i="1" lang="en-US" sz="4000">
                <a:solidFill>
                  <a:srgbClr val="8C2633"/>
                </a:solidFill>
                <a:latin typeface="Calibri"/>
                <a:ea typeface="Calibri"/>
                <a:cs typeface="Calibri"/>
                <a:sym typeface="Calibri"/>
              </a:rPr>
              <a:t>Project Synopsis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Font typeface="Calibri"/>
              <a:buNone/>
            </a:pPr>
            <a:r>
              <a:t/>
            </a:r>
            <a:endParaRPr b="1" i="1" sz="4000">
              <a:solidFill>
                <a:srgbClr val="8C26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5029200" y="1524000"/>
            <a:ext cx="39497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78675"/>
            <a:ext cx="4214959" cy="26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949" y="2578675"/>
            <a:ext cx="4214952" cy="2634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1369175" y="1879225"/>
            <a:ext cx="1933200" cy="46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/>
              <a:t>Concert Hall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6478750" y="1858075"/>
            <a:ext cx="1050599" cy="50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/>
              <a:t>Lawn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514599" cy="11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0" y="1371600"/>
            <a:ext cx="9144000" cy="76199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5105400" y="4038600"/>
            <a:ext cx="23622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 photo layout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3124200" y="365125"/>
            <a:ext cx="556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SzPct val="25000"/>
              <a:buFont typeface="Calibri"/>
              <a:buNone/>
            </a:pPr>
            <a:r>
              <a:rPr b="1" i="1" lang="en-US" sz="4000">
                <a:solidFill>
                  <a:srgbClr val="8C2633"/>
                </a:solidFill>
                <a:latin typeface="Calibri"/>
                <a:ea typeface="Calibri"/>
                <a:cs typeface="Calibri"/>
                <a:sym typeface="Calibri"/>
              </a:rPr>
              <a:t>Concert Hall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Font typeface="Calibri"/>
              <a:buNone/>
            </a:pPr>
            <a:r>
              <a:t/>
            </a:r>
            <a:endParaRPr b="1" i="1" sz="4000">
              <a:solidFill>
                <a:srgbClr val="8C26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52400" y="1746275"/>
            <a:ext cx="4807799" cy="4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400"/>
              <a:t>Already has 20,000 sq. ft. concert hall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400"/>
              <a:t>Additional dining areas nearby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400"/>
              <a:t>Separated from lawn area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US" sz="2400"/>
              <a:t>Discounted tickets for Stevens Students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00" y="4221268"/>
            <a:ext cx="3802125" cy="221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5400" y="1620500"/>
            <a:ext cx="3802125" cy="241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0" y="1371600"/>
            <a:ext cx="9144000" cy="76199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514599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228600" y="1676400"/>
            <a:ext cx="23622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 photo layout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3124200" y="365125"/>
            <a:ext cx="5562600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SzPct val="25000"/>
              <a:buFont typeface="Calibri"/>
              <a:buNone/>
            </a:pPr>
            <a:r>
              <a:rPr b="1" i="1" lang="en-US" sz="4000">
                <a:solidFill>
                  <a:srgbClr val="8C2633"/>
                </a:solidFill>
                <a:latin typeface="Calibri"/>
                <a:ea typeface="Calibri"/>
                <a:cs typeface="Calibri"/>
                <a:sym typeface="Calibri"/>
              </a:rPr>
              <a:t>Lawn Breakdown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52400" y="1676400"/>
            <a:ext cx="3740399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Sports field</a:t>
            </a:r>
          </a:p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Bike and running trails</a:t>
            </a:r>
          </a:p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Trolley</a:t>
            </a:r>
          </a:p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Docks</a:t>
            </a:r>
          </a:p>
          <a:p>
            <a:pPr indent="-25400"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Playground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100" y="1676400"/>
            <a:ext cx="4028651" cy="21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5">
            <a:alphaModFix/>
          </a:blip>
          <a:srcRect b="16271" l="0" r="0" t="-23177"/>
          <a:stretch/>
        </p:blipFill>
        <p:spPr>
          <a:xfrm>
            <a:off x="3159100" y="3236325"/>
            <a:ext cx="5607649" cy="32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514599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0" y="1371600"/>
            <a:ext cx="9144000" cy="76199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8C263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5105400" y="4038600"/>
            <a:ext cx="23622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  photo layout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124200" y="365125"/>
            <a:ext cx="5562600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SzPct val="25000"/>
              <a:buFont typeface="Calibri"/>
              <a:buNone/>
            </a:pPr>
            <a:r>
              <a:rPr b="1" i="1" lang="en-US" sz="4000">
                <a:solidFill>
                  <a:srgbClr val="8C2633"/>
                </a:solidFill>
                <a:latin typeface="Calibri"/>
                <a:ea typeface="Calibri"/>
                <a:cs typeface="Calibri"/>
                <a:sym typeface="Calibri"/>
              </a:rPr>
              <a:t>Expenses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2633"/>
              </a:buClr>
              <a:buFont typeface="Calibri"/>
              <a:buNone/>
            </a:pPr>
            <a:r>
              <a:t/>
            </a:r>
            <a:endParaRPr b="1" i="1" sz="4000">
              <a:solidFill>
                <a:srgbClr val="8C26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1" name="Shape 241"/>
          <p:cNvGraphicFramePr/>
          <p:nvPr/>
        </p:nvGraphicFramePr>
        <p:xfrm>
          <a:off x="220525" y="25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{D33088E4-D762-42B5-9A82-795BC02F7E4D}</a:tableStyleId>
              </a:tblPr>
              <a:tblGrid>
                <a:gridCol w="2201000"/>
                <a:gridCol w="2012350"/>
              </a:tblGrid>
              <a:tr h="32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1000"/>
                        <a:t>Title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en-US" sz="1000"/>
                        <a:t>Estimated Expense</a:t>
                      </a:r>
                    </a:p>
                  </a:txBody>
                  <a:tcPr marT="63500" marB="63500" marR="63500" marL="63500"/>
                </a:tc>
              </a:tr>
              <a:tr h="32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Attorney Fees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$1,000,000</a:t>
                      </a:r>
                    </a:p>
                  </a:txBody>
                  <a:tcPr marT="63500" marB="63500" marR="63500" marL="63500"/>
                </a:tc>
              </a:tr>
              <a:tr h="32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Engineering Fees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$1,000,000</a:t>
                      </a:r>
                    </a:p>
                  </a:txBody>
                  <a:tcPr marT="63500" marB="63500" marR="63500" marL="63500"/>
                </a:tc>
              </a:tr>
              <a:tr h="32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Permit Fees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$50,000</a:t>
                      </a:r>
                    </a:p>
                  </a:txBody>
                  <a:tcPr marT="63500" marB="63500" marR="63500" marL="63500"/>
                </a:tc>
              </a:tr>
              <a:tr h="32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Demolition and Excavation Fees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$175,000</a:t>
                      </a:r>
                    </a:p>
                  </a:txBody>
                  <a:tcPr marT="63500" marB="63500" marR="63500" marL="63500"/>
                </a:tc>
              </a:tr>
              <a:tr h="32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Restoration Fees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$5,000,000</a:t>
                      </a:r>
                    </a:p>
                  </a:txBody>
                  <a:tcPr marT="63500" marB="63500" marR="63500" marL="63500"/>
                </a:tc>
              </a:tr>
              <a:tr h="32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Construction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$1,750,000,000</a:t>
                      </a:r>
                    </a:p>
                  </a:txBody>
                  <a:tcPr marT="63500" marB="63500" marR="63500" marL="63500"/>
                </a:tc>
              </a:tr>
              <a:tr h="32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Advertising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$250,000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242" name="Shape 242"/>
          <p:cNvGraphicFramePr/>
          <p:nvPr/>
        </p:nvGraphicFramePr>
        <p:xfrm>
          <a:off x="4764625" y="253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{44981E40-053B-4D84-8CF3-A91CCE42C0E9}</a:tableStyleId>
              </a:tblPr>
              <a:tblGrid>
                <a:gridCol w="2121575"/>
                <a:gridCol w="1939725"/>
              </a:tblGrid>
              <a:tr h="327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Architect Fees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$100,000</a:t>
                      </a:r>
                    </a:p>
                  </a:txBody>
                  <a:tcPr marT="63500" marB="63500" marR="63500" marL="63500"/>
                </a:tc>
              </a:tr>
              <a:tr h="327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Equipment Rentals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$500,000</a:t>
                      </a:r>
                    </a:p>
                  </a:txBody>
                  <a:tcPr marT="63500" marB="63500" marR="63500" marL="63500"/>
                </a:tc>
              </a:tr>
              <a:tr h="327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Inspection Fees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$100,000</a:t>
                      </a:r>
                    </a:p>
                  </a:txBody>
                  <a:tcPr marT="63500" marB="63500" marR="63500" marL="63500"/>
                </a:tc>
              </a:tr>
              <a:tr h="327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Landscaping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$7,000,000</a:t>
                      </a:r>
                    </a:p>
                  </a:txBody>
                  <a:tcPr marT="63500" marB="63500" marR="63500" marL="63500"/>
                </a:tc>
              </a:tr>
              <a:tr h="327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Consulting Fees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$1,000,000</a:t>
                      </a:r>
                    </a:p>
                  </a:txBody>
                  <a:tcPr marT="63500" marB="63500" marR="63500" marL="63500"/>
                </a:tc>
              </a:tr>
              <a:tr h="327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Utilities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$1,000,000</a:t>
                      </a:r>
                    </a:p>
                  </a:txBody>
                  <a:tcPr marT="63500" marB="63500" marR="63500" marL="63500"/>
                </a:tc>
              </a:tr>
              <a:tr h="327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Labor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$350,000,000</a:t>
                      </a:r>
                    </a:p>
                  </a:txBody>
                  <a:tcPr marT="63500" marB="63500" marR="63500" marL="63500"/>
                </a:tc>
              </a:tr>
              <a:tr h="32742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en-US" sz="1000"/>
                        <a:t>Total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$2,117,175,000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